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7" r:id="rId2"/>
    <p:sldId id="275" r:id="rId3"/>
    <p:sldId id="258" r:id="rId4"/>
    <p:sldId id="259" r:id="rId5"/>
    <p:sldId id="278" r:id="rId6"/>
    <p:sldId id="260" r:id="rId7"/>
    <p:sldId id="274" r:id="rId8"/>
    <p:sldId id="261" r:id="rId9"/>
    <p:sldId id="262" r:id="rId10"/>
    <p:sldId id="263" r:id="rId11"/>
    <p:sldId id="264" r:id="rId12"/>
    <p:sldId id="266" r:id="rId13"/>
    <p:sldId id="267" r:id="rId14"/>
    <p:sldId id="268" r:id="rId15"/>
    <p:sldId id="269" r:id="rId16"/>
    <p:sldId id="271" r:id="rId17"/>
    <p:sldId id="273" r:id="rId18"/>
    <p:sldId id="279" r:id="rId19"/>
    <p:sldId id="280" r:id="rId20"/>
    <p:sldId id="281" r:id="rId21"/>
    <p:sldId id="282" r:id="rId22"/>
    <p:sldId id="283" r:id="rId23"/>
    <p:sldId id="284" r:id="rId24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1234" y="18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548F0D-0AB0-432B-8A87-5F1BF30CD7F9}" type="datetimeFigureOut">
              <a:rPr lang="ru-RU" smtClean="0"/>
              <a:pPr>
                <a:defRPr/>
              </a:pPr>
              <a:t>09.09.2019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60B6597-4426-4D55-AEF9-36CCA11C1013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F17D4BD-F9A3-400B-81B6-A6293FE89CC1}" type="datetimeFigureOut">
              <a:rPr lang="ru-RU" smtClean="0"/>
              <a:pPr>
                <a:defRPr/>
              </a:pPr>
              <a:t>09.09.2019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A9699B3-C7C9-41C7-B931-361843F2D9B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1D89CE6-F622-4B4C-A7D6-C8D85075AFF4}" type="datetimeFigureOut">
              <a:rPr lang="ru-RU" smtClean="0"/>
              <a:pPr>
                <a:defRPr/>
              </a:pPr>
              <a:t>09.09.2019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C31581-E1C2-49F7-843C-10D349A847A0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A5F73FA-34D4-46DD-BE67-D65B5B654BE2}" type="datetimeFigureOut">
              <a:rPr lang="ru-RU" smtClean="0"/>
              <a:pPr>
                <a:defRPr/>
              </a:pPr>
              <a:t>09.09.2019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8AABB8B-990A-42FF-9BA4-4C1A20198FE0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387A790-0B47-412F-A493-1BE103E5616E}" type="datetimeFigureOut">
              <a:rPr lang="ru-RU" smtClean="0"/>
              <a:pPr>
                <a:defRPr/>
              </a:pPr>
              <a:t>09.09.2019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453B89F-CE5C-49BC-918E-0F7A27B84256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C8FD55A-AB77-449E-867A-DF9519AEB62C}" type="datetimeFigureOut">
              <a:rPr lang="ru-RU" smtClean="0"/>
              <a:pPr>
                <a:defRPr/>
              </a:pPr>
              <a:t>09.09.2019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B2D2DF3-C840-4C24-80A5-C5E999AB66A7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C77AB4A-142B-4512-AB0D-A1C69E15C6BE}" type="datetimeFigureOut">
              <a:rPr lang="ru-RU" smtClean="0"/>
              <a:pPr>
                <a:defRPr/>
              </a:pPr>
              <a:t>09.09.2019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2655EAB-E1D7-4D76-835E-44364E062C13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F35CF86-9772-462D-ADED-7BDE9A27540A}" type="datetimeFigureOut">
              <a:rPr lang="ru-RU" smtClean="0"/>
              <a:pPr>
                <a:defRPr/>
              </a:pPr>
              <a:t>09.09.2019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3DB896E-D0BD-4FCC-A14B-F32408CC9842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F119F70-22AE-464A-82AF-705D5B2F2F0D}" type="datetimeFigureOut">
              <a:rPr lang="ru-RU" smtClean="0"/>
              <a:pPr>
                <a:defRPr/>
              </a:pPr>
              <a:t>09.09.2019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DA28869-8D93-48B4-9390-637B10206DEA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997B319-051C-427D-A815-71AF20CB5D82}" type="datetimeFigureOut">
              <a:rPr lang="ru-RU" smtClean="0"/>
              <a:pPr>
                <a:defRPr/>
              </a:pPr>
              <a:t>09.09.2019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162D5A-47D3-4571-B744-2C22E2F7BBA6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9C99C6C-9E97-4432-9EC5-A85456D582AE}" type="datetimeFigureOut">
              <a:rPr lang="ru-RU" smtClean="0"/>
              <a:pPr>
                <a:defRPr/>
              </a:pPr>
              <a:t>09.09.2019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3FC0F9C-D6AB-4A15-94CB-6A55BC44EBE0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A151F51D-2D6F-4123-AB8C-6659313C1FB5}" type="datetimeFigureOut">
              <a:rPr lang="ru-RU" smtClean="0"/>
              <a:pPr>
                <a:defRPr/>
              </a:pPr>
              <a:t>09.09.2019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A9D593E5-D539-468F-BDF5-E0EBB474F91E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1988840"/>
            <a:ext cx="7408333" cy="4137323"/>
          </a:xfrm>
        </p:spPr>
        <p:txBody>
          <a:bodyPr/>
          <a:lstStyle/>
          <a:p>
            <a:pPr marL="0" lvl="0" indent="0">
              <a:buNone/>
            </a:pPr>
            <a:r>
              <a:rPr lang="ru-RU" sz="3200" i="1" dirty="0" smtClean="0"/>
              <a:t>1. Введение </a:t>
            </a:r>
            <a:r>
              <a:rPr lang="ru-RU" sz="3200" i="1" dirty="0"/>
              <a:t>в общую теорию систем</a:t>
            </a:r>
            <a:endParaRPr lang="ru-RU" sz="3200" dirty="0"/>
          </a:p>
          <a:p>
            <a:pPr marL="0" lvl="0" indent="0">
              <a:buNone/>
            </a:pPr>
            <a:r>
              <a:rPr lang="ru-RU" sz="3200" i="1" dirty="0" smtClean="0"/>
              <a:t>2. Системы</a:t>
            </a:r>
            <a:r>
              <a:rPr lang="ru-RU" sz="3200" i="1" dirty="0"/>
              <a:t>. Основные понятия, свойства систем. </a:t>
            </a:r>
            <a:endParaRPr lang="ru-RU" sz="3200" dirty="0"/>
          </a:p>
          <a:p>
            <a:pPr marL="0" lvl="0" indent="0">
              <a:buNone/>
            </a:pPr>
            <a:r>
              <a:rPr lang="ru-RU" sz="3200" i="1" dirty="0" smtClean="0"/>
              <a:t>3. Структура системы, типы структур</a:t>
            </a:r>
            <a:endParaRPr lang="ru-RU" sz="3200" dirty="0"/>
          </a:p>
          <a:p>
            <a:pPr marL="0" lvl="0" indent="0">
              <a:buNone/>
            </a:pPr>
            <a:r>
              <a:rPr lang="ru-RU" sz="3200" i="1" dirty="0" smtClean="0"/>
              <a:t>4. Обратная </a:t>
            </a:r>
            <a:r>
              <a:rPr lang="ru-RU" sz="3200" i="1" dirty="0"/>
              <a:t>связь системы</a:t>
            </a:r>
            <a:r>
              <a:rPr lang="ru-RU" sz="3200" i="1" dirty="0" smtClean="0"/>
              <a:t>.</a:t>
            </a:r>
            <a:endParaRPr lang="ru-RU" sz="3200" dirty="0"/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sz="4900" dirty="0" smtClean="0"/>
              <a:t>Тема </a:t>
            </a:r>
            <a:r>
              <a:rPr lang="ru-RU" sz="4900" dirty="0"/>
              <a:t>1. Основы теории </a:t>
            </a:r>
            <a:r>
              <a:rPr lang="ru-RU" sz="4900" dirty="0" smtClean="0"/>
              <a:t>систем</a:t>
            </a:r>
            <a:r>
              <a:rPr lang="ru-RU" b="1" dirty="0"/>
              <a:t/>
            </a:r>
            <a:br>
              <a:rPr lang="ru-RU" b="1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38058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1" y="1340768"/>
            <a:ext cx="8640960" cy="5517232"/>
          </a:xfrm>
        </p:spPr>
        <p:txBody>
          <a:bodyPr>
            <a:normAutofit fontScale="55000" lnSpcReduction="20000"/>
          </a:bodyPr>
          <a:lstStyle/>
          <a:p>
            <a:pPr marL="0" lvl="0" indent="0">
              <a:buNone/>
            </a:pPr>
            <a:r>
              <a:rPr lang="ru-RU" sz="2900" b="1" u="sng" dirty="0" smtClean="0"/>
              <a:t>1. Система </a:t>
            </a:r>
            <a:r>
              <a:rPr lang="ru-RU" sz="2900" b="1" u="sng" dirty="0"/>
              <a:t>есть совокупность </a:t>
            </a:r>
            <a:r>
              <a:rPr lang="ru-RU" sz="2900" b="1" u="sng" dirty="0" smtClean="0"/>
              <a:t>элементов- </a:t>
            </a:r>
            <a:r>
              <a:rPr lang="ru-RU" sz="2900" dirty="0" smtClean="0"/>
              <a:t>При </a:t>
            </a:r>
            <a:r>
              <a:rPr lang="ru-RU" sz="2900" dirty="0"/>
              <a:t>определенных условиях элементы могут рассматриваться как системы</a:t>
            </a:r>
            <a:r>
              <a:rPr lang="ru-RU" sz="2900" dirty="0" smtClean="0"/>
              <a:t>.</a:t>
            </a:r>
          </a:p>
          <a:p>
            <a:pPr marL="0" lvl="0" indent="0">
              <a:buNone/>
            </a:pPr>
            <a:r>
              <a:rPr lang="ru-RU" sz="2900" b="1" u="sng" dirty="0" smtClean="0"/>
              <a:t>2. Наличие </a:t>
            </a:r>
            <a:r>
              <a:rPr lang="ru-RU" sz="2900" b="1" u="sng" dirty="0"/>
              <a:t>существенных связей между </a:t>
            </a:r>
            <a:r>
              <a:rPr lang="ru-RU" sz="2900" b="1" u="sng" dirty="0" smtClean="0"/>
              <a:t>элементами-</a:t>
            </a:r>
            <a:r>
              <a:rPr lang="ru-RU" sz="2900" dirty="0"/>
              <a:t>Под </a:t>
            </a:r>
            <a:r>
              <a:rPr lang="ru-RU" sz="2900" i="1" dirty="0"/>
              <a:t>существенными связями </a:t>
            </a:r>
            <a:r>
              <a:rPr lang="ru-RU" sz="2900" dirty="0"/>
              <a:t>понимаются такие, которые закономерно, с необходимостью определяют интегративные свойства системы. </a:t>
            </a:r>
          </a:p>
          <a:p>
            <a:pPr marL="0" lvl="0" indent="0">
              <a:buNone/>
            </a:pPr>
            <a:r>
              <a:rPr lang="ru-RU" sz="2900" b="1" u="sng" dirty="0" smtClean="0"/>
              <a:t>3. Наличие </a:t>
            </a:r>
            <a:r>
              <a:rPr lang="ru-RU" sz="2900" b="1" u="sng" dirty="0"/>
              <a:t>определенной </a:t>
            </a:r>
            <a:r>
              <a:rPr lang="ru-RU" sz="2900" b="1" u="sng" dirty="0" smtClean="0"/>
              <a:t>организации</a:t>
            </a:r>
            <a:r>
              <a:rPr lang="ru-RU" sz="2900" b="1" dirty="0" smtClean="0"/>
              <a:t>-</a:t>
            </a:r>
            <a:r>
              <a:rPr lang="ru-RU" sz="2900" dirty="0"/>
              <a:t>К этим факторам относят число элементов системы, число существенных связей, которыми может обладать элемент.</a:t>
            </a:r>
          </a:p>
          <a:p>
            <a:pPr marL="0" indent="0">
              <a:buNone/>
            </a:pPr>
            <a:r>
              <a:rPr lang="ru-RU" sz="2900" b="1" u="sng" dirty="0" smtClean="0"/>
              <a:t>4. Наличие </a:t>
            </a:r>
            <a:r>
              <a:rPr lang="ru-RU" sz="2900" b="1" u="sng" dirty="0"/>
              <a:t>интегративных </a:t>
            </a:r>
            <a:r>
              <a:rPr lang="ru-RU" sz="2900" b="1" u="sng" dirty="0" smtClean="0"/>
              <a:t>свойств-</a:t>
            </a:r>
            <a:r>
              <a:rPr lang="ru-RU" sz="2900" dirty="0"/>
              <a:t>т.е. присущих системе в целом, но не свойственных ни одному из ее элементов в отдельности. </a:t>
            </a:r>
          </a:p>
          <a:p>
            <a:pPr marL="0" lvl="0" indent="0">
              <a:buNone/>
            </a:pPr>
            <a:r>
              <a:rPr lang="ru-RU" sz="2900" b="1" u="sng" dirty="0" smtClean="0"/>
              <a:t>5. </a:t>
            </a:r>
            <a:r>
              <a:rPr lang="ru-RU" sz="2900" b="1" u="sng" dirty="0" err="1" smtClean="0"/>
              <a:t>Эмерджентностъ</a:t>
            </a:r>
            <a:r>
              <a:rPr lang="ru-RU" sz="2900" i="1" dirty="0" smtClean="0"/>
              <a:t>- </a:t>
            </a:r>
            <a:r>
              <a:rPr lang="ru-RU" sz="2900" dirty="0"/>
              <a:t>несводимость свойств отдельных элементов и свойств системы в целом</a:t>
            </a:r>
            <a:endParaRPr lang="ru-RU" sz="2900" i="1" dirty="0" smtClean="0"/>
          </a:p>
          <a:p>
            <a:pPr marL="0" indent="0">
              <a:buNone/>
            </a:pPr>
            <a:r>
              <a:rPr lang="ru-RU" sz="2900" b="1" u="sng" dirty="0" smtClean="0"/>
              <a:t>6. Целостность- </a:t>
            </a:r>
            <a:r>
              <a:rPr lang="ru-RU" sz="2900" dirty="0"/>
              <a:t>это общесистемное свойство, заключающееся в том, что изменение любого компонента системы оказывает воздействие на все другие ее компоненты и приводит к изменению системы в целом; и наоборот, любое изменение системы отзывается на всех компонентах системы. </a:t>
            </a:r>
          </a:p>
          <a:p>
            <a:pPr marL="0" lvl="0" indent="0">
              <a:buNone/>
            </a:pPr>
            <a:r>
              <a:rPr lang="ru-RU" sz="2900" b="1" u="sng" dirty="0" smtClean="0"/>
              <a:t>7. Делимость- </a:t>
            </a:r>
            <a:r>
              <a:rPr lang="ru-RU" sz="2900" dirty="0"/>
              <a:t>– возможна декомпозиция системы на подсистемы с целью упрощения анализа системы</a:t>
            </a:r>
            <a:r>
              <a:rPr lang="ru-RU" sz="2900" dirty="0" smtClean="0"/>
              <a:t>.</a:t>
            </a:r>
            <a:endParaRPr lang="ru-RU" sz="2900" dirty="0"/>
          </a:p>
          <a:p>
            <a:pPr marL="0" indent="0">
              <a:buNone/>
            </a:pPr>
            <a:r>
              <a:rPr lang="ru-RU" sz="2900" b="1" u="sng" dirty="0" smtClean="0"/>
              <a:t>8. Иерархичность- </a:t>
            </a:r>
            <a:r>
              <a:rPr lang="ru-RU" sz="2900" b="1" dirty="0"/>
              <a:t>Под иерархией </a:t>
            </a:r>
            <a:r>
              <a:rPr lang="ru-RU" sz="2900" dirty="0"/>
              <a:t>понимается последовательная декомпозиция исходной системы на ряд уровней с установлением отношения подчиненности нижележащих уровней вышележащим</a:t>
            </a:r>
          </a:p>
          <a:p>
            <a:pPr marL="0" indent="0">
              <a:buNone/>
            </a:pPr>
            <a:r>
              <a:rPr lang="ru-RU" sz="2900" b="1" u="sng" dirty="0" smtClean="0"/>
              <a:t>9. Свойство развиваться- </a:t>
            </a:r>
            <a:r>
              <a:rPr lang="ru-RU" sz="2900" b="1" dirty="0"/>
              <a:t>,</a:t>
            </a:r>
            <a:r>
              <a:rPr lang="ru-RU" sz="2900" i="1" dirty="0"/>
              <a:t> </a:t>
            </a:r>
            <a:r>
              <a:rPr lang="ru-RU" sz="2900" dirty="0"/>
              <a:t>адаптироваться к новым условиям путем создания новых связей, элементов со своими локальными целями и средствами их достижения.</a:t>
            </a:r>
            <a:r>
              <a:rPr lang="ru-RU" sz="2900" i="1" dirty="0"/>
              <a:t> </a:t>
            </a:r>
            <a:endParaRPr lang="ru-RU" sz="2900" dirty="0"/>
          </a:p>
          <a:p>
            <a:pPr marL="0" lvl="0" indent="0">
              <a:buNone/>
            </a:pPr>
            <a:r>
              <a:rPr lang="ru-RU" sz="2900" b="1" u="sng" dirty="0" smtClean="0"/>
              <a:t>10. </a:t>
            </a:r>
            <a:r>
              <a:rPr lang="ru-RU" sz="2900" b="1" u="sng" dirty="0" err="1" smtClean="0"/>
              <a:t>Коммуникативность</a:t>
            </a:r>
            <a:r>
              <a:rPr lang="ru-RU" sz="2900" b="1" u="sng" dirty="0" smtClean="0"/>
              <a:t>- </a:t>
            </a:r>
            <a:r>
              <a:rPr lang="ru-RU" sz="2900" dirty="0"/>
              <a:t>Любая система функционирует в окружении среды, она испытывает на себе воздействия среды и, в свою очередь, оказывает влияние на среду. </a:t>
            </a:r>
            <a:r>
              <a:rPr lang="ru-RU" sz="2900" i="1" dirty="0"/>
              <a:t>Взаимосвязь среды и системы </a:t>
            </a:r>
            <a:r>
              <a:rPr lang="ru-RU" sz="2900" dirty="0"/>
              <a:t>можно считать одной из основных особенностей функционирования системы, внешней характеристикой системы, в значительной степени определяющей ее свойства. </a:t>
            </a:r>
          </a:p>
          <a:p>
            <a:pPr marL="0" indent="0">
              <a:buNone/>
            </a:pPr>
            <a:endParaRPr lang="ru-RU" sz="2800" dirty="0"/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002440"/>
          </a:xfrm>
        </p:spPr>
        <p:txBody>
          <a:bodyPr/>
          <a:lstStyle/>
          <a:p>
            <a:r>
              <a:rPr lang="ru-RU" b="1" i="1" u="sng" dirty="0"/>
              <a:t>О</a:t>
            </a:r>
            <a:r>
              <a:rPr lang="ru-RU" b="1" i="1" u="sng" dirty="0" smtClean="0"/>
              <a:t>сновные </a:t>
            </a:r>
            <a:r>
              <a:rPr lang="ru-RU" b="1" i="1" u="sng" dirty="0"/>
              <a:t>свойства системы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26808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260648"/>
            <a:ext cx="8712968" cy="6048672"/>
          </a:xfrm>
        </p:spPr>
        <p:txBody>
          <a:bodyPr>
            <a:normAutofit fontScale="55000" lnSpcReduction="20000"/>
          </a:bodyPr>
          <a:lstStyle/>
          <a:p>
            <a:pPr marL="0" lvl="0" indent="0">
              <a:buNone/>
            </a:pPr>
            <a:r>
              <a:rPr lang="ru-RU" sz="3600" b="1" u="sng" dirty="0" smtClean="0"/>
              <a:t>11. Системная инерция-</a:t>
            </a:r>
            <a:r>
              <a:rPr lang="ru-RU" sz="3600" dirty="0" smtClean="0"/>
              <a:t>определяющая </a:t>
            </a:r>
            <a:r>
              <a:rPr lang="ru-RU" sz="3600" dirty="0"/>
              <a:t>время, необходимое для перевода системы из одного состояния в другое при заданных параметрах управления</a:t>
            </a:r>
            <a:r>
              <a:rPr lang="ru-RU" sz="3600" dirty="0" smtClean="0"/>
              <a:t>.</a:t>
            </a:r>
            <a:endParaRPr lang="ru-RU" sz="3600" dirty="0"/>
          </a:p>
          <a:p>
            <a:pPr marL="0" lvl="0" indent="0">
              <a:buNone/>
            </a:pPr>
            <a:r>
              <a:rPr lang="ru-RU" sz="3600" b="1" u="sng" dirty="0" smtClean="0"/>
              <a:t>12. Гибкость</a:t>
            </a:r>
            <a:r>
              <a:rPr lang="ru-RU" sz="3600" i="1" dirty="0" smtClean="0"/>
              <a:t> </a:t>
            </a:r>
            <a:r>
              <a:rPr lang="ru-RU" sz="3600" dirty="0"/>
              <a:t>– это свойство системы изменять цель функционирования в зависимости от условий функционирования или состояния подсистем.</a:t>
            </a:r>
          </a:p>
          <a:p>
            <a:pPr marL="0" lvl="0" indent="0">
              <a:buNone/>
            </a:pPr>
            <a:r>
              <a:rPr lang="ru-RU" sz="3600" b="1" u="sng" dirty="0" smtClean="0"/>
              <a:t>13. Адаптивность</a:t>
            </a:r>
            <a:r>
              <a:rPr lang="ru-RU" sz="3600" b="1" dirty="0" smtClean="0"/>
              <a:t> </a:t>
            </a:r>
            <a:r>
              <a:rPr lang="ru-RU" sz="3600" dirty="0"/>
              <a:t>– способность системы изменять свою структуру и выбирать варианты поведения сообразно с новыми целями системы и под воздействием факторов внешней среды. Адаптивная система – такая, в которой происходит непрерывный процесс обучения или самоорганизации.</a:t>
            </a:r>
          </a:p>
          <a:p>
            <a:pPr marL="0" lvl="0" indent="0">
              <a:buNone/>
            </a:pPr>
            <a:r>
              <a:rPr lang="ru-RU" sz="3600" b="1" u="sng" dirty="0" smtClean="0"/>
              <a:t>14. Надежность</a:t>
            </a:r>
            <a:r>
              <a:rPr lang="ru-RU" sz="3600" i="1" dirty="0" smtClean="0"/>
              <a:t> </a:t>
            </a:r>
            <a:r>
              <a:rPr lang="ru-RU" sz="3600" i="1" dirty="0"/>
              <a:t>–</a:t>
            </a:r>
            <a:r>
              <a:rPr lang="ru-RU" sz="3600" dirty="0"/>
              <a:t> это свойство системы реализовывать заданные функции в течение определенного периода времени с заданными параметрами качества.</a:t>
            </a:r>
          </a:p>
          <a:p>
            <a:pPr marL="0" lvl="0" indent="0">
              <a:buNone/>
            </a:pPr>
            <a:r>
              <a:rPr lang="ru-RU" sz="3600" b="1" u="sng" dirty="0" smtClean="0"/>
              <a:t>15. Безопасность</a:t>
            </a:r>
            <a:r>
              <a:rPr lang="ru-RU" sz="3600" i="1" dirty="0" smtClean="0"/>
              <a:t> </a:t>
            </a:r>
            <a:r>
              <a:rPr lang="ru-RU" sz="3600" i="1" dirty="0"/>
              <a:t>–</a:t>
            </a:r>
            <a:r>
              <a:rPr lang="ru-RU" sz="3600" dirty="0"/>
              <a:t> способность системы не наносить недопустимые воздействия техническим объектам, персоналу, окружающей среде при своем функционировании.</a:t>
            </a:r>
          </a:p>
          <a:p>
            <a:pPr marL="0" lvl="0" indent="0">
              <a:buNone/>
            </a:pPr>
            <a:r>
              <a:rPr lang="ru-RU" sz="3600" b="1" u="sng" dirty="0" smtClean="0"/>
              <a:t>16. Уязвимость</a:t>
            </a:r>
            <a:r>
              <a:rPr lang="ru-RU" sz="3600" i="1" dirty="0" smtClean="0"/>
              <a:t> </a:t>
            </a:r>
            <a:r>
              <a:rPr lang="ru-RU" sz="3600" dirty="0"/>
              <a:t>– способность получать повреждения при воздействии внешних и (или) внутренних факторов.</a:t>
            </a:r>
          </a:p>
          <a:p>
            <a:pPr marL="0" lvl="0" indent="0">
              <a:buNone/>
            </a:pPr>
            <a:r>
              <a:rPr lang="ru-RU" sz="3600" b="1" u="sng" dirty="0" smtClean="0"/>
              <a:t>17. Структурированность</a:t>
            </a:r>
            <a:r>
              <a:rPr lang="ru-RU" sz="3600" dirty="0" smtClean="0"/>
              <a:t> </a:t>
            </a:r>
            <a:r>
              <a:rPr lang="ru-RU" sz="3600" dirty="0"/>
              <a:t>– поведение системы обусловлено поведением ее элементов и свойствами ее структуры.</a:t>
            </a:r>
            <a:r>
              <a:rPr lang="ru-RU" sz="3600" i="1" dirty="0"/>
              <a:t> </a:t>
            </a:r>
            <a:endParaRPr lang="ru-RU" sz="3600" dirty="0"/>
          </a:p>
          <a:p>
            <a:pPr marL="0" lvl="0" indent="0">
              <a:buNone/>
            </a:pPr>
            <a:r>
              <a:rPr lang="ru-RU" sz="3600" b="1" u="sng" dirty="0" smtClean="0"/>
              <a:t>18. Динамичность</a:t>
            </a:r>
            <a:r>
              <a:rPr lang="ru-RU" sz="3600" dirty="0" smtClean="0"/>
              <a:t> </a:t>
            </a:r>
            <a:r>
              <a:rPr lang="ru-RU" sz="3600" dirty="0"/>
              <a:t>– это способность функционировать во времени.</a:t>
            </a:r>
          </a:p>
          <a:p>
            <a:pPr marL="0" lvl="0" indent="0">
              <a:buNone/>
            </a:pPr>
            <a:r>
              <a:rPr lang="ru-RU" sz="3600" b="1" u="sng" dirty="0" smtClean="0"/>
              <a:t>19. Наличие </a:t>
            </a:r>
            <a:r>
              <a:rPr lang="ru-RU" sz="3600" b="1" u="sng" dirty="0"/>
              <a:t>обратной связи</a:t>
            </a:r>
            <a:r>
              <a:rPr lang="ru-RU" sz="3600" b="1" dirty="0"/>
              <a:t>.</a:t>
            </a:r>
            <a:endParaRPr lang="ru-RU" sz="3600" dirty="0"/>
          </a:p>
          <a:p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3314007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23528" y="764704"/>
            <a:ext cx="8496943" cy="557748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800" b="1" dirty="0"/>
              <a:t>2</a:t>
            </a:r>
            <a:r>
              <a:rPr lang="ru-RU" sz="2800" b="1" dirty="0" smtClean="0"/>
              <a:t>0.Равновесие</a:t>
            </a:r>
            <a:r>
              <a:rPr lang="ru-RU" sz="2800" dirty="0" smtClean="0"/>
              <a:t> </a:t>
            </a:r>
            <a:r>
              <a:rPr lang="ru-RU" sz="2800" dirty="0"/>
              <a:t>– способность системы в отсутствие внешних возмущающих воздействий или при постоянных воздействиях сохранять свое состояние сколь угодно долго. </a:t>
            </a:r>
            <a:endParaRPr lang="ru-RU" sz="2800" dirty="0" smtClean="0"/>
          </a:p>
          <a:p>
            <a:pPr marL="0" indent="0">
              <a:buNone/>
            </a:pPr>
            <a:endParaRPr lang="ru-RU" sz="2800" dirty="0"/>
          </a:p>
          <a:p>
            <a:pPr marL="0" indent="0">
              <a:buNone/>
            </a:pPr>
            <a:r>
              <a:rPr lang="ru-RU" sz="2800" b="1" dirty="0"/>
              <a:t>2</a:t>
            </a:r>
            <a:r>
              <a:rPr lang="ru-RU" sz="2800" b="1" dirty="0" smtClean="0"/>
              <a:t>1. Устойчивость</a:t>
            </a:r>
            <a:r>
              <a:rPr lang="ru-RU" sz="2800" dirty="0" smtClean="0"/>
              <a:t> </a:t>
            </a:r>
            <a:r>
              <a:rPr lang="ru-RU" sz="2800" dirty="0"/>
              <a:t>– это способность системы возвращаться в состояние равновесия после того, как она была из этого состояния выведена под влиянием внешних или внутренних возмущающих воздействий. Эта способность присуща системам, когда отклонение не превышает некоторого установленного предела.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2514720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23528" y="908720"/>
            <a:ext cx="8568952" cy="4890856"/>
          </a:xfrm>
        </p:spPr>
        <p:txBody>
          <a:bodyPr>
            <a:noAutofit/>
          </a:bodyPr>
          <a:lstStyle/>
          <a:p>
            <a:r>
              <a:rPr lang="ru-RU" sz="2800" b="1" i="1" dirty="0"/>
              <a:t>Структура системы</a:t>
            </a:r>
            <a:r>
              <a:rPr lang="ru-RU" sz="2800" dirty="0"/>
              <a:t> – совокупность элементов системы и связей между ними в виде множества.</a:t>
            </a:r>
            <a:r>
              <a:rPr lang="ru-RU" sz="2800" b="1" i="1" dirty="0"/>
              <a:t> </a:t>
            </a:r>
            <a:r>
              <a:rPr lang="ru-RU" sz="2800" i="1" dirty="0"/>
              <a:t>Структура системы</a:t>
            </a:r>
            <a:r>
              <a:rPr lang="ru-RU" sz="2800" dirty="0"/>
              <a:t> означает строение, расположение, порядок и отражает определенные взаимосвязи, взаимоположение составных частей </a:t>
            </a:r>
            <a:r>
              <a:rPr lang="ru-RU" sz="2800" dirty="0" smtClean="0"/>
              <a:t>системы</a:t>
            </a:r>
          </a:p>
          <a:p>
            <a:r>
              <a:rPr lang="ru-RU" sz="2800" b="1" dirty="0"/>
              <a:t>Элемент </a:t>
            </a:r>
            <a:r>
              <a:rPr lang="ru-RU" sz="2800" dirty="0"/>
              <a:t>– часть системы, обладающая самостоятельностью по отношению ко всей системе и неделимая при данном способе выделения частей. Неделимость элемента рассматривается как нецелесообразность учета в пределах модели данной системы его внутреннего строения. </a:t>
            </a:r>
          </a:p>
          <a:p>
            <a:endParaRPr lang="ru-RU" sz="28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786416"/>
          </a:xfrm>
        </p:spPr>
        <p:txBody>
          <a:bodyPr/>
          <a:lstStyle/>
          <a:p>
            <a:r>
              <a:rPr lang="ru-RU" dirty="0" smtClean="0">
                <a:latin typeface="+mn-lt"/>
              </a:rPr>
              <a:t>3 вопрос</a:t>
            </a:r>
            <a:endParaRPr lang="ru-RU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0391866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260648"/>
            <a:ext cx="8640959" cy="5865515"/>
          </a:xfrm>
        </p:spPr>
        <p:txBody>
          <a:bodyPr>
            <a:normAutofit/>
          </a:bodyPr>
          <a:lstStyle/>
          <a:p>
            <a:r>
              <a:rPr lang="ru-RU" sz="2800" i="1" dirty="0"/>
              <a:t>Связь</a:t>
            </a:r>
            <a:r>
              <a:rPr lang="ru-RU" sz="2800" dirty="0"/>
              <a:t> – совокупность зависимостей свойств одного элемента от свойств других элементов системы. </a:t>
            </a:r>
            <a:endParaRPr lang="ru-RU" sz="2800" dirty="0" smtClean="0"/>
          </a:p>
          <a:p>
            <a:endParaRPr lang="ru-RU" sz="2800" dirty="0"/>
          </a:p>
          <a:p>
            <a:r>
              <a:rPr lang="ru-RU" sz="2800" i="1" dirty="0"/>
              <a:t>Взаимодействие</a:t>
            </a:r>
            <a:r>
              <a:rPr lang="ru-RU" sz="2800" dirty="0"/>
              <a:t> – совокупность взаимосвязей и взаимоотношений между свойствами элементов, когда они приобретают характер </a:t>
            </a:r>
            <a:r>
              <a:rPr lang="ru-RU" sz="2800" dirty="0" err="1"/>
              <a:t>взаимосодействия</a:t>
            </a:r>
            <a:r>
              <a:rPr lang="ru-RU" sz="2800" dirty="0"/>
              <a:t> друг другу</a:t>
            </a:r>
            <a:r>
              <a:rPr lang="ru-RU" sz="2800" dirty="0" smtClean="0"/>
              <a:t>.</a:t>
            </a:r>
          </a:p>
          <a:p>
            <a:pPr marL="0" indent="0">
              <a:buNone/>
            </a:pPr>
            <a:endParaRPr lang="ru-RU" sz="2800" dirty="0" smtClean="0"/>
          </a:p>
          <a:p>
            <a:r>
              <a:rPr lang="ru-RU" sz="2800" i="1" dirty="0" smtClean="0"/>
              <a:t>Взаимосвязи</a:t>
            </a:r>
            <a:r>
              <a:rPr lang="ru-RU" sz="2800" dirty="0" smtClean="0"/>
              <a:t> </a:t>
            </a:r>
            <a:r>
              <a:rPr lang="ru-RU" sz="2800" dirty="0"/>
              <a:t>– совокупность двухсторонних зависимостей свойств одного элемента от свойств других элементов системы.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9663830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260648"/>
            <a:ext cx="8568951" cy="5865515"/>
          </a:xfrm>
        </p:spPr>
        <p:txBody>
          <a:bodyPr/>
          <a:lstStyle/>
          <a:p>
            <a:r>
              <a:rPr lang="ru-RU" sz="3200" i="1" dirty="0"/>
              <a:t>Внешняя среда</a:t>
            </a:r>
            <a:r>
              <a:rPr lang="ru-RU" sz="3200" dirty="0"/>
              <a:t> – набор существующих в пространстве и во времени объектов (систем), которые, как предполагается, оказывают действие на систему. </a:t>
            </a:r>
            <a:endParaRPr lang="ru-RU" sz="3200" dirty="0" smtClean="0"/>
          </a:p>
          <a:p>
            <a:pPr marL="0" indent="0">
              <a:buNone/>
            </a:pPr>
            <a:endParaRPr lang="ru-RU" sz="3200" dirty="0"/>
          </a:p>
          <a:p>
            <a:r>
              <a:rPr lang="ru-RU" sz="3200" i="1" dirty="0"/>
              <a:t>Внешняя среда</a:t>
            </a:r>
            <a:r>
              <a:rPr lang="ru-RU" sz="3200" dirty="0"/>
              <a:t> – это совокупность естественных и искусственных систем, для которых данная система не является функциональной подсистемой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991439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Типы структур:</a:t>
            </a:r>
            <a:r>
              <a:rPr lang="ru-RU" b="1" dirty="0"/>
              <a:t/>
            </a:r>
            <a:br>
              <a:rPr lang="ru-RU" b="1" dirty="0"/>
            </a:br>
            <a:endParaRPr lang="ru-RU" dirty="0"/>
          </a:p>
        </p:txBody>
      </p:sp>
      <p:pic>
        <p:nvPicPr>
          <p:cNvPr id="4" name="Объект 3" descr="https://studfiles.net/html/2706/218/html_YksO0aP4cH.9SHb/img-tQS9R1.png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516" y="1772816"/>
            <a:ext cx="8735972" cy="1800201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Рисунок 4" descr="https://studfiles.net/html/2706/218/html_YksO0aP4cH.9SHb/img-G1YaRQ.pn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3933056"/>
            <a:ext cx="8712968" cy="237626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0851334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 descr="https://studfiles.net/html/2706/218/html_YksO0aP4cH.9SHb/img-b1qNqP.png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388650"/>
            <a:ext cx="8640960" cy="1816214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Рисунок 4" descr="https://studfiles.net/html/2706/218/html_YksO0aP4cH.9SHb/img-nSWy3u.pn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2420888"/>
            <a:ext cx="8640960" cy="2232248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Рисунок 5" descr="https://studfiles.net/html/2706/218/html_YksO0aP4cH.9SHb/img-wmaMhX.png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4797152"/>
            <a:ext cx="8640960" cy="194421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69282433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23528" y="548680"/>
            <a:ext cx="8496943" cy="6048672"/>
          </a:xfrm>
        </p:spPr>
        <p:txBody>
          <a:bodyPr/>
          <a:lstStyle/>
          <a:p>
            <a:r>
              <a:rPr lang="ru-RU" b="1" dirty="0"/>
              <a:t>Линейная (последовательная) </a:t>
            </a:r>
            <a:r>
              <a:rPr lang="ru-RU" dirty="0" smtClean="0"/>
              <a:t>структура характеризуется </a:t>
            </a:r>
            <a:r>
              <a:rPr lang="ru-RU" dirty="0"/>
              <a:t>тем, что каждая вершина связана с двумя соседними При выходе из строя хотя бы одного элемента (связи) структура разрушается. Примером такой структуры является конвейер</a:t>
            </a:r>
            <a:r>
              <a:rPr lang="ru-RU" dirty="0" smtClean="0"/>
              <a:t>.</a:t>
            </a:r>
          </a:p>
          <a:p>
            <a:endParaRPr lang="ru-RU" dirty="0"/>
          </a:p>
          <a:p>
            <a:r>
              <a:rPr lang="ru-RU" b="1" dirty="0" smtClean="0"/>
              <a:t>Кольцевая </a:t>
            </a:r>
            <a:r>
              <a:rPr lang="ru-RU" dirty="0"/>
              <a:t>структура </a:t>
            </a:r>
            <a:r>
              <a:rPr lang="ru-RU" dirty="0" smtClean="0"/>
              <a:t>отличается </a:t>
            </a:r>
            <a:r>
              <a:rPr lang="ru-RU" dirty="0"/>
              <a:t>замкнутостью, любые два элемента обладают двумя направлениями связи. Это повышает скорость общения, делает структуру более живучей</a:t>
            </a:r>
            <a:r>
              <a:rPr lang="ru-RU" dirty="0" smtClean="0"/>
              <a:t>.</a:t>
            </a:r>
          </a:p>
          <a:p>
            <a:endParaRPr lang="ru-RU" dirty="0"/>
          </a:p>
          <a:p>
            <a:r>
              <a:rPr lang="ru-RU" b="1" dirty="0"/>
              <a:t>Сотовая </a:t>
            </a:r>
            <a:r>
              <a:rPr lang="ru-RU" dirty="0"/>
              <a:t>структура </a:t>
            </a:r>
            <a:endParaRPr lang="ru-RU" dirty="0" smtClean="0"/>
          </a:p>
          <a:p>
            <a:r>
              <a:rPr lang="ru-RU" dirty="0" smtClean="0"/>
              <a:t>характеризуется </a:t>
            </a:r>
            <a:r>
              <a:rPr lang="ru-RU" dirty="0"/>
              <a:t>наличием резервных связей, что повышает надежность (живучесть) функционирования структуры, но приводит к повышению ее стоимости.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9923673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23528" y="548680"/>
            <a:ext cx="8496943" cy="6264696"/>
          </a:xfrm>
        </p:spPr>
        <p:txBody>
          <a:bodyPr>
            <a:normAutofit fontScale="92500" lnSpcReduction="20000"/>
          </a:bodyPr>
          <a:lstStyle/>
          <a:p>
            <a:r>
              <a:rPr lang="ru-RU" b="1" dirty="0"/>
              <a:t>Многосвязная </a:t>
            </a:r>
            <a:r>
              <a:rPr lang="ru-RU" dirty="0"/>
              <a:t>структура </a:t>
            </a:r>
            <a:r>
              <a:rPr lang="ru-RU" dirty="0" smtClean="0"/>
              <a:t>имеет </a:t>
            </a:r>
            <a:r>
              <a:rPr lang="ru-RU" dirty="0"/>
              <a:t>структуру полного графа. Надежность функционирования максимальная, эффективность функционирования высокая за счет наличия кратчайших путей, стоимость — максимальная.</a:t>
            </a:r>
          </a:p>
          <a:p>
            <a:r>
              <a:rPr lang="ru-RU" b="1" dirty="0"/>
              <a:t>Звездная </a:t>
            </a:r>
            <a:r>
              <a:rPr lang="ru-RU" dirty="0"/>
              <a:t>структура </a:t>
            </a:r>
            <a:r>
              <a:rPr lang="ru-RU" dirty="0" smtClean="0"/>
              <a:t>имеет </a:t>
            </a:r>
            <a:r>
              <a:rPr lang="ru-RU" dirty="0"/>
              <a:t>центральный узел, который выполняет роль центра, все остальные элементы системы являются подчиненными.</a:t>
            </a:r>
          </a:p>
          <a:p>
            <a:r>
              <a:rPr lang="ru-RU" b="1" dirty="0" err="1"/>
              <a:t>Графовая</a:t>
            </a:r>
            <a:r>
              <a:rPr lang="ru-RU" b="1" dirty="0"/>
              <a:t> </a:t>
            </a:r>
            <a:r>
              <a:rPr lang="ru-RU" dirty="0"/>
              <a:t>структура </a:t>
            </a:r>
            <a:r>
              <a:rPr lang="ru-RU" dirty="0" smtClean="0"/>
              <a:t>используется </a:t>
            </a:r>
            <a:r>
              <a:rPr lang="ru-RU" dirty="0"/>
              <a:t>обычно при описании производственно-технологических систем.</a:t>
            </a:r>
          </a:p>
          <a:p>
            <a:r>
              <a:rPr lang="ru-RU" b="1" dirty="0"/>
              <a:t>Иерархическая </a:t>
            </a:r>
            <a:r>
              <a:rPr lang="ru-RU" dirty="0"/>
              <a:t>структура получила наиболее широкое распространение при проектировании систем управления, чем выше уровень иерархии, тем меньшим числом связей обладают его элементы. Все элементы кроме верхнего и нижнего уровней обладают как командными, так и подчиненными функциями управления.</a:t>
            </a:r>
          </a:p>
          <a:p>
            <a:r>
              <a:rPr lang="ru-RU" b="1" dirty="0"/>
              <a:t>Иерархические структуры </a:t>
            </a:r>
            <a:r>
              <a:rPr lang="ru-RU" dirty="0"/>
              <a:t>представляют собой декомпозицию системы в пространстве. Все вершины (узлы) и связи (дуги, ребра) существуют в этих структурах одновременно (не разнесены во времени).</a:t>
            </a:r>
          </a:p>
          <a:p>
            <a:r>
              <a:rPr lang="ru-RU" b="1" dirty="0"/>
              <a:t>Сетевая </a:t>
            </a:r>
            <a:r>
              <a:rPr lang="ru-RU" dirty="0"/>
              <a:t>структура </a:t>
            </a:r>
            <a:r>
              <a:rPr lang="ru-RU" b="1" dirty="0"/>
              <a:t>(сеть) </a:t>
            </a:r>
            <a:r>
              <a:rPr lang="ru-RU" dirty="0"/>
              <a:t>— разновидность </a:t>
            </a:r>
            <a:r>
              <a:rPr lang="ru-RU" dirty="0" err="1"/>
              <a:t>графовой</a:t>
            </a:r>
            <a:r>
              <a:rPr lang="ru-RU" dirty="0"/>
              <a:t> структуры, представляющая собой декомпозицию системы во времени.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548780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23528" y="260648"/>
            <a:ext cx="8568951" cy="6120680"/>
          </a:xfrm>
        </p:spPr>
        <p:txBody>
          <a:bodyPr/>
          <a:lstStyle/>
          <a:p>
            <a:endParaRPr lang="ru-RU" sz="2800" dirty="0" smtClean="0"/>
          </a:p>
          <a:p>
            <a:r>
              <a:rPr lang="ru-RU" sz="2800" dirty="0" smtClean="0"/>
              <a:t>Системные </a:t>
            </a:r>
            <a:r>
              <a:rPr lang="ru-RU" sz="2800" dirty="0"/>
              <a:t>представления не являются открытием XX в. Слово "система" появилось в Древней Греции 2000—2500 лет назад и означало "сочетание", "организм", "устройство", "организация", "строй", "союз". Первоначально оно было связано с формами социально-исторического бытия, позднее принцип порядка был перенесен на Вселенную. В античной философии термин "система" характеризовал упорядоченность и целостность естественных объектов, а термин "синтагма" — упорядоченность и целостность искусственных объектов.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8569550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404664"/>
            <a:ext cx="8640959" cy="6192688"/>
          </a:xfrm>
        </p:spPr>
        <p:txBody>
          <a:bodyPr>
            <a:normAutofit fontScale="92500" lnSpcReduction="10000"/>
          </a:bodyPr>
          <a:lstStyle/>
          <a:p>
            <a:pPr algn="ctr"/>
            <a:r>
              <a:rPr lang="ru-RU" b="1" dirty="0" smtClean="0"/>
              <a:t>ВОПРОС 4</a:t>
            </a:r>
          </a:p>
          <a:p>
            <a:r>
              <a:rPr lang="ru-RU" dirty="0" smtClean="0"/>
              <a:t>Самое </a:t>
            </a:r>
            <a:r>
              <a:rPr lang="ru-RU" dirty="0"/>
              <a:t>простое определение звучит так:</a:t>
            </a:r>
          </a:p>
          <a:p>
            <a:r>
              <a:rPr lang="ru-RU" b="1" i="1" dirty="0"/>
              <a:t>связи </a:t>
            </a:r>
            <a:r>
              <a:rPr lang="ru-RU" i="1" dirty="0"/>
              <a:t>— это то, что объединяет элементы в целое.</a:t>
            </a:r>
            <a:endParaRPr lang="ru-RU" dirty="0"/>
          </a:p>
          <a:p>
            <a:r>
              <a:rPr lang="ru-RU" dirty="0"/>
              <a:t>Рассмотрим более глубокое определение.</a:t>
            </a:r>
          </a:p>
          <a:p>
            <a:r>
              <a:rPr lang="ru-RU" i="1" dirty="0"/>
              <a:t>Отношение взаимной зависимости, обусловленности, общности между элементами системы, которое может быть механическим (обмен усилиями), трофическим (обмен энергией) и сигналами (обмен информацией), называется </a:t>
            </a:r>
            <a:r>
              <a:rPr lang="ru-RU" b="1" i="1" dirty="0"/>
              <a:t>связью </a:t>
            </a:r>
            <a:r>
              <a:rPr lang="ru-RU" i="1" dirty="0"/>
              <a:t>(взаимосвязью) элементов.</a:t>
            </a:r>
            <a:endParaRPr lang="ru-RU" dirty="0"/>
          </a:p>
          <a:p>
            <a:r>
              <a:rPr lang="ru-RU" i="1" dirty="0"/>
              <a:t>Связями первого порядка </a:t>
            </a:r>
            <a:r>
              <a:rPr lang="ru-RU" dirty="0"/>
              <a:t>называются связи, функционально необходимые друг другу. Дополнительные связи называются </a:t>
            </a:r>
            <a:r>
              <a:rPr lang="ru-RU" i="1" dirty="0"/>
              <a:t>связями второго порядка. </a:t>
            </a:r>
            <a:r>
              <a:rPr lang="ru-RU" dirty="0"/>
              <a:t>Если они присутствуют, то в значительной степени улучшают действие системы (проявление эффекта синергии), но не являются функционально необходимыми. Излишние или противоречивые связи называются </a:t>
            </a:r>
            <a:r>
              <a:rPr lang="ru-RU" i="1" dirty="0"/>
              <a:t>связями третьего порядка. </a:t>
            </a:r>
            <a:r>
              <a:rPr lang="ru-RU" dirty="0"/>
              <a:t>Иногда связь определяют как ограничение свободы элементов. Действительно, элементы, вступая в связь друг с другом, утрачивают часть своих свойств, которыми они потенциально обладали в свободном состоянии.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897587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95536" y="476672"/>
            <a:ext cx="8352927" cy="6048672"/>
          </a:xfrm>
        </p:spPr>
        <p:txBody>
          <a:bodyPr>
            <a:normAutofit/>
          </a:bodyPr>
          <a:lstStyle/>
          <a:p>
            <a:r>
              <a:rPr lang="ru-RU" dirty="0"/>
              <a:t>Существуют несколько классификаций связей. Связи можно охарактеризовать </a:t>
            </a:r>
            <a:r>
              <a:rPr lang="ru-RU" i="1" dirty="0"/>
              <a:t>направлением, силой, характером </a:t>
            </a:r>
            <a:r>
              <a:rPr lang="ru-RU" dirty="0"/>
              <a:t>(видом) По первому признаку связи делятся на </a:t>
            </a:r>
            <a:r>
              <a:rPr lang="ru-RU" i="1" dirty="0"/>
              <a:t>направленные </a:t>
            </a:r>
            <a:r>
              <a:rPr lang="ru-RU" dirty="0"/>
              <a:t>и </a:t>
            </a:r>
            <a:r>
              <a:rPr lang="ru-RU" i="1" dirty="0"/>
              <a:t>ненаправленные. </a:t>
            </a:r>
            <a:r>
              <a:rPr lang="ru-RU" dirty="0"/>
              <a:t>По второму - на </a:t>
            </a:r>
            <a:r>
              <a:rPr lang="ru-RU" b="1" i="1" dirty="0"/>
              <a:t>сильные </a:t>
            </a:r>
            <a:r>
              <a:rPr lang="ru-RU" b="1" dirty="0"/>
              <a:t>и </a:t>
            </a:r>
            <a:r>
              <a:rPr lang="ru-RU" b="1" i="1" dirty="0"/>
              <a:t>слабые</a:t>
            </a:r>
            <a:r>
              <a:rPr lang="ru-RU" i="1" dirty="0"/>
              <a:t>. </a:t>
            </a:r>
            <a:r>
              <a:rPr lang="ru-RU" dirty="0"/>
              <a:t>По характеру (виду) различают связи </a:t>
            </a:r>
            <a:r>
              <a:rPr lang="ru-RU" i="1" dirty="0"/>
              <a:t>подчинения, </a:t>
            </a:r>
            <a:r>
              <a:rPr lang="ru-RU" dirty="0"/>
              <a:t>связи </a:t>
            </a:r>
            <a:r>
              <a:rPr lang="ru-RU" i="1" dirty="0"/>
              <a:t>порождения (генетические), равноправные (безразличные), </a:t>
            </a:r>
            <a:r>
              <a:rPr lang="ru-RU" dirty="0"/>
              <a:t>связи </a:t>
            </a:r>
            <a:r>
              <a:rPr lang="ru-RU" i="1" dirty="0"/>
              <a:t>управления.</a:t>
            </a:r>
            <a:endParaRPr lang="ru-RU" dirty="0"/>
          </a:p>
          <a:p>
            <a:r>
              <a:rPr lang="ru-RU" b="1" i="1" dirty="0" smtClean="0"/>
              <a:t>Связь </a:t>
            </a:r>
            <a:r>
              <a:rPr lang="ru-RU" i="1" dirty="0"/>
              <a:t>- это способ взаимодействия входов и выходов элементов.</a:t>
            </a:r>
            <a:endParaRPr lang="ru-RU" dirty="0"/>
          </a:p>
          <a:p>
            <a:r>
              <a:rPr lang="ru-RU" dirty="0"/>
              <a:t>В свете такого определения связи делятся на </a:t>
            </a:r>
            <a:r>
              <a:rPr lang="ru-RU" i="1" dirty="0"/>
              <a:t>прямые </a:t>
            </a:r>
            <a:r>
              <a:rPr lang="ru-RU" dirty="0"/>
              <a:t>и </a:t>
            </a:r>
            <a:r>
              <a:rPr lang="ru-RU" i="1" dirty="0" smtClean="0"/>
              <a:t>обратные.</a:t>
            </a:r>
          </a:p>
          <a:p>
            <a:r>
              <a:rPr lang="ru-RU" b="1" i="1" dirty="0" smtClean="0"/>
              <a:t>Прямой </a:t>
            </a:r>
            <a:r>
              <a:rPr lang="ru-RU" i="1" dirty="0"/>
              <a:t>называется связь между выходом одного элемента и входом другого, </a:t>
            </a:r>
            <a:endParaRPr lang="ru-RU" i="1" dirty="0" smtClean="0"/>
          </a:p>
          <a:p>
            <a:r>
              <a:rPr lang="ru-RU" b="1" i="1" dirty="0" smtClean="0"/>
              <a:t>обратной </a:t>
            </a:r>
            <a:r>
              <a:rPr lang="ru-RU" i="1" dirty="0"/>
              <a:t>— связь между выходом и входом одного и того же объекта.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0353864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23528" y="476672"/>
            <a:ext cx="8496943" cy="6120680"/>
          </a:xfrm>
        </p:spPr>
        <p:txBody>
          <a:bodyPr/>
          <a:lstStyle/>
          <a:p>
            <a:r>
              <a:rPr lang="ru-RU" sz="2800" dirty="0"/>
              <a:t>Различают </a:t>
            </a:r>
            <a:r>
              <a:rPr lang="ru-RU" sz="2800" i="1" dirty="0"/>
              <a:t>положительную (усиливающую) </a:t>
            </a:r>
            <a:r>
              <a:rPr lang="ru-RU" sz="2800" dirty="0"/>
              <a:t>и </a:t>
            </a:r>
            <a:r>
              <a:rPr lang="ru-RU" sz="2800" i="1" dirty="0"/>
              <a:t>отрицательную (уравновешивающую) </a:t>
            </a:r>
            <a:r>
              <a:rPr lang="ru-RU" sz="2800" dirty="0"/>
              <a:t>обратные связи. Если ограничиться только внешними причинами изменения выхода, то можно остановиться на таких определениях.</a:t>
            </a:r>
          </a:p>
          <a:p>
            <a:r>
              <a:rPr lang="ru-RU" sz="2800" b="1" i="1" dirty="0"/>
              <a:t>Обратная связь, </a:t>
            </a:r>
            <a:r>
              <a:rPr lang="ru-RU" sz="2800" i="1" dirty="0"/>
              <a:t>уменьшающая влияние входного воздействия на выходную величину, называется отрицательной, а увеличивающая это влияние — положительной.</a:t>
            </a:r>
            <a:endParaRPr lang="ru-RU" sz="2800" dirty="0"/>
          </a:p>
          <a:p>
            <a:r>
              <a:rPr lang="ru-RU" sz="2800" b="1" i="1" dirty="0" smtClean="0"/>
              <a:t>положительная </a:t>
            </a:r>
            <a:r>
              <a:rPr lang="ru-RU" sz="2800" i="1" dirty="0"/>
              <a:t>(усиливающая) обратная связь усиливает тенденцию изменения выхода системы, а </a:t>
            </a:r>
            <a:r>
              <a:rPr lang="ru-RU" sz="2800" b="1" i="1" dirty="0"/>
              <a:t>отрицательная </a:t>
            </a:r>
            <a:r>
              <a:rPr lang="ru-RU" sz="2800" i="1" dirty="0"/>
              <a:t>(уравновешивающая) — ее уменьшает.</a:t>
            </a:r>
            <a:endParaRPr lang="ru-RU" sz="28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3470060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23528" y="476672"/>
            <a:ext cx="8496943" cy="6120680"/>
          </a:xfrm>
        </p:spPr>
        <p:txBody>
          <a:bodyPr>
            <a:normAutofit fontScale="92500" lnSpcReduction="10000"/>
          </a:bodyPr>
          <a:lstStyle/>
          <a:p>
            <a:r>
              <a:rPr lang="ru-RU" i="1" dirty="0"/>
              <a:t>Усиливающая обратная связь </a:t>
            </a:r>
            <a:r>
              <a:rPr lang="ru-RU" dirty="0"/>
              <a:t>возникает, когда первоначальное изменение усиливается последующими. Другими словами, "следствие" изменения усиливает его "причину", которая в свою очередь увеличивает изменение. В результате система начинает с нарастающей скоростью удаляться от первоначального состояния.</a:t>
            </a:r>
          </a:p>
          <a:p>
            <a:r>
              <a:rPr lang="ru-RU" dirty="0"/>
              <a:t>Это может привести к </a:t>
            </a:r>
            <a:r>
              <a:rPr lang="ru-RU" i="1" dirty="0"/>
              <a:t>усиливающей упреждающей связи, </a:t>
            </a:r>
            <a:r>
              <a:rPr lang="ru-RU" dirty="0"/>
              <a:t>которая возникает тогда, когда сам факт прогноза отталкивает систему от прогнозируемого состояния, и прогноз оказывается </a:t>
            </a:r>
            <a:r>
              <a:rPr lang="ru-RU" dirty="0" err="1"/>
              <a:t>самоупраздняемым</a:t>
            </a:r>
            <a:r>
              <a:rPr lang="ru-RU" dirty="0"/>
              <a:t> пророчеством.</a:t>
            </a:r>
          </a:p>
          <a:p>
            <a:r>
              <a:rPr lang="ru-RU" i="1" dirty="0"/>
              <a:t>Уравновешивающая обратная связь </a:t>
            </a:r>
            <a:r>
              <a:rPr lang="ru-RU" dirty="0"/>
              <a:t>возникает, когда изменения в системе нейтрализуют первоначальное изменение и ослабляют его последствия Другими словами, "следствие" изменения противоположно его "причине". Система приходит к устойчивому состоянию — к достижению своей "цели".</a:t>
            </a:r>
          </a:p>
          <a:p>
            <a:r>
              <a:rPr lang="ru-RU" i="1" dirty="0"/>
              <a:t>Уравновешивающая упреждающая связь </a:t>
            </a:r>
            <a:r>
              <a:rPr lang="ru-RU" dirty="0"/>
              <a:t>возникает, когда ожидание изменения подталкивает систему к прогнозируемому состоянию, и прогноз оказывается </a:t>
            </a:r>
            <a:r>
              <a:rPr lang="ru-RU" dirty="0" err="1"/>
              <a:t>самоосуществляющимся</a:t>
            </a:r>
            <a:r>
              <a:rPr lang="ru-RU" dirty="0"/>
              <a:t> пророчеством.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165377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692696"/>
            <a:ext cx="7408333" cy="5433467"/>
          </a:xfrm>
        </p:spPr>
        <p:txBody>
          <a:bodyPr>
            <a:normAutofit/>
          </a:bodyPr>
          <a:lstStyle/>
          <a:p>
            <a:r>
              <a:rPr lang="ru-RU" sz="2800" dirty="0"/>
              <a:t>Впервые термин </a:t>
            </a:r>
            <a:r>
              <a:rPr lang="ru-RU" sz="2800" i="1" dirty="0"/>
              <a:t>"теория систем" </a:t>
            </a:r>
            <a:r>
              <a:rPr lang="ru-RU" sz="2800" dirty="0"/>
              <a:t>использовал биолог-теоретик и философ Людвиг фон </a:t>
            </a:r>
            <a:r>
              <a:rPr lang="ru-RU" sz="2800" dirty="0" err="1"/>
              <a:t>Бератланфи</a:t>
            </a:r>
            <a:r>
              <a:rPr lang="ru-RU" sz="2800" dirty="0"/>
              <a:t> на философском семинаре в конце 40-х гг. </a:t>
            </a:r>
            <a:r>
              <a:rPr lang="ru-RU" sz="2800" dirty="0" smtClean="0"/>
              <a:t>ХХ века</a:t>
            </a:r>
          </a:p>
          <a:p>
            <a:endParaRPr lang="ru-RU" sz="2800" dirty="0"/>
          </a:p>
          <a:p>
            <a:r>
              <a:rPr lang="ru-RU" sz="2800" dirty="0"/>
              <a:t>В 1948 г. выходит знаменитая книга Н. Винера "Кибернетика", в которой провозглашается единство принципов управления в биологических и технических системах, а позднее — и в </a:t>
            </a:r>
            <a:r>
              <a:rPr lang="ru-RU" sz="2800" dirty="0" smtClean="0"/>
              <a:t>социальных (в </a:t>
            </a:r>
            <a:r>
              <a:rPr lang="ru-RU" sz="2800" dirty="0"/>
              <a:t>настоящее время кибернетику чаще квалифицируют как часть теории систем).</a:t>
            </a:r>
          </a:p>
        </p:txBody>
      </p:sp>
    </p:spTree>
    <p:extLst>
      <p:ext uri="{BB962C8B-B14F-4D97-AF65-F5344CB8AC3E}">
        <p14:creationId xmlns:p14="http://schemas.microsoft.com/office/powerpoint/2010/main" val="1495016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620688"/>
            <a:ext cx="7408333" cy="5505475"/>
          </a:xfrm>
        </p:spPr>
        <p:txBody>
          <a:bodyPr>
            <a:normAutofit lnSpcReduction="10000"/>
          </a:bodyPr>
          <a:lstStyle/>
          <a:p>
            <a:r>
              <a:rPr lang="ru-RU" sz="2800" i="1" dirty="0"/>
              <a:t>Современный </a:t>
            </a:r>
            <a:r>
              <a:rPr lang="ru-RU" sz="2800" b="1" i="1" dirty="0"/>
              <a:t>системный анализ </a:t>
            </a:r>
            <a:r>
              <a:rPr lang="ru-RU" sz="2800" i="1" dirty="0"/>
              <a:t>является прикладной наукой, нацеленной на выявление причин реальных сложностей, возникших перед "обладателем проблемы" (организация, учреждение, предприятие, коллектив), и на выработку вариантов их устранения</a:t>
            </a:r>
            <a:r>
              <a:rPr lang="ru-RU" sz="2800" i="1" dirty="0" smtClean="0"/>
              <a:t>.</a:t>
            </a:r>
          </a:p>
          <a:p>
            <a:endParaRPr lang="ru-RU" sz="2800" i="1" dirty="0"/>
          </a:p>
          <a:p>
            <a:r>
              <a:rPr lang="ru-RU" sz="2800" b="1" i="1" dirty="0"/>
              <a:t>Системный подход </a:t>
            </a:r>
            <a:r>
              <a:rPr lang="ru-RU" sz="2800" dirty="0"/>
              <a:t>— </a:t>
            </a:r>
            <a:r>
              <a:rPr lang="ru-RU" sz="2800" i="1" dirty="0"/>
              <a:t>это методология научного познания и практической деятельности, а также объяснительный принцип, в основе которых лежит </a:t>
            </a:r>
            <a:r>
              <a:rPr lang="ru-RU" sz="2800" b="1" i="1" dirty="0"/>
              <a:t>рассмотрение объекта как системы.</a:t>
            </a:r>
            <a:endParaRPr lang="ru-RU" sz="2800" dirty="0"/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03842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23528" y="260648"/>
            <a:ext cx="8496943" cy="6120680"/>
          </a:xfrm>
        </p:spPr>
        <p:txBody>
          <a:bodyPr/>
          <a:lstStyle/>
          <a:p>
            <a:endParaRPr lang="ru-RU" sz="3200" b="1" i="1" dirty="0" smtClean="0"/>
          </a:p>
          <a:p>
            <a:endParaRPr lang="ru-RU" sz="3200" b="1" i="1" dirty="0"/>
          </a:p>
          <a:p>
            <a:r>
              <a:rPr lang="ru-RU" sz="3200" b="1" i="1" dirty="0" smtClean="0"/>
              <a:t>Задача </a:t>
            </a:r>
            <a:r>
              <a:rPr lang="ru-RU" sz="3200" b="1" i="1" dirty="0"/>
              <a:t>курса "Теория систем и системный анализ"</a:t>
            </a:r>
            <a:r>
              <a:rPr lang="ru-RU" sz="3200" i="1" dirty="0"/>
              <a:t> — изучение основ системного подхода к анализу, описанию, проектированию и управлению объектами любой природы. Необходимо, чтобы приемы системного анализа стали органической частью деятельности специалистов, способом их мышления.</a:t>
            </a:r>
            <a:endParaRPr lang="ru-RU" sz="32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492843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1" y="548680"/>
            <a:ext cx="8640960" cy="5577483"/>
          </a:xfrm>
        </p:spPr>
        <p:txBody>
          <a:bodyPr/>
          <a:lstStyle/>
          <a:p>
            <a:pPr marL="0" indent="0" algn="ctr">
              <a:buNone/>
            </a:pPr>
            <a:r>
              <a:rPr lang="ru-RU" sz="3600" b="1" u="sng" dirty="0" smtClean="0"/>
              <a:t>2 Вопрос </a:t>
            </a:r>
          </a:p>
          <a:p>
            <a:pPr marL="0" indent="0" algn="ctr">
              <a:buNone/>
            </a:pPr>
            <a:endParaRPr lang="ru-RU" sz="3600" b="1" u="sng" dirty="0" smtClean="0"/>
          </a:p>
          <a:p>
            <a:r>
              <a:rPr lang="ru-RU" sz="2800" b="1" u="sng" dirty="0" smtClean="0"/>
              <a:t>Системой </a:t>
            </a:r>
            <a:r>
              <a:rPr lang="ru-RU" sz="2800" dirty="0"/>
              <a:t>может являться любой объект живой и неживой природы, общества, процесс или совокупность процессов, научная теория и т. д., если в них определены элементы, образующие единство (целостность) со своими связями и взаимосвязями между ними, что создает в итоге совокупность свойств, присущих только данной системе и отличающих ее от других систем (свойство </a:t>
            </a:r>
            <a:r>
              <a:rPr lang="ru-RU" sz="2800" dirty="0" err="1"/>
              <a:t>эмерджентности</a:t>
            </a:r>
            <a:r>
              <a:rPr lang="ru-RU" sz="2800" dirty="0"/>
              <a:t>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77482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2"/>
          <p:cNvSpPr>
            <a:spLocks noGrp="1"/>
          </p:cNvSpPr>
          <p:nvPr>
            <p:ph idx="1"/>
          </p:nvPr>
        </p:nvSpPr>
        <p:spPr>
          <a:xfrm>
            <a:off x="250825" y="404813"/>
            <a:ext cx="8569325" cy="5721350"/>
          </a:xfrm>
        </p:spPr>
        <p:txBody>
          <a:bodyPr/>
          <a:lstStyle/>
          <a:p>
            <a:endParaRPr lang="ru-RU" sz="3200" b="1" i="1" dirty="0" smtClean="0"/>
          </a:p>
          <a:p>
            <a:endParaRPr lang="ru-RU" sz="3200" b="1" i="1" dirty="0"/>
          </a:p>
          <a:p>
            <a:r>
              <a:rPr lang="ru-RU" sz="3200" b="1" i="1" dirty="0" smtClean="0"/>
              <a:t>Система</a:t>
            </a:r>
            <a:r>
              <a:rPr lang="ru-RU" sz="3200" dirty="0" smtClean="0"/>
              <a:t> </a:t>
            </a:r>
            <a:r>
              <a:rPr lang="ru-RU" sz="3200" dirty="0"/>
              <a:t>(от греч. SYSTEMA, означающего «целое, составленное из частей») представляет собой множество элементов, связей и взаимодействий между ними и внешней средой, образующих определенную целостность, единство и целенаправленность. Практически каждый объект может рассматриваться как система.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643362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1" y="620688"/>
            <a:ext cx="8640960" cy="5505475"/>
          </a:xfrm>
        </p:spPr>
        <p:txBody>
          <a:bodyPr/>
          <a:lstStyle/>
          <a:p>
            <a:endParaRPr lang="ru-RU" sz="3200" b="1" i="1" dirty="0" smtClean="0"/>
          </a:p>
          <a:p>
            <a:r>
              <a:rPr lang="ru-RU" sz="3200" b="1" i="1" dirty="0" smtClean="0"/>
              <a:t>Система </a:t>
            </a:r>
            <a:r>
              <a:rPr lang="ru-RU" sz="3200" dirty="0"/>
              <a:t>– это совокупность материальных и нематериальных объектов (элементов, подсистем), объединенных какими-либо связями (информационными, механическими и др.), </a:t>
            </a:r>
            <a:r>
              <a:rPr lang="ru-RU" sz="3200" b="1" u="sng" dirty="0"/>
              <a:t>предназначенных для достижения определенной цели</a:t>
            </a:r>
            <a:r>
              <a:rPr lang="ru-RU" sz="3200" dirty="0"/>
              <a:t> и достигающих ее наилучшим образом. </a:t>
            </a:r>
          </a:p>
        </p:txBody>
      </p:sp>
    </p:spTree>
    <p:extLst>
      <p:ext uri="{BB962C8B-B14F-4D97-AF65-F5344CB8AC3E}">
        <p14:creationId xmlns:p14="http://schemas.microsoft.com/office/powerpoint/2010/main" val="2769418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260648"/>
            <a:ext cx="8640960" cy="5865515"/>
          </a:xfrm>
        </p:spPr>
        <p:txBody>
          <a:bodyPr>
            <a:noAutofit/>
          </a:bodyPr>
          <a:lstStyle/>
          <a:p>
            <a:endParaRPr lang="ru-RU" sz="2800" b="1" u="sng" dirty="0" smtClean="0"/>
          </a:p>
          <a:p>
            <a:r>
              <a:rPr lang="ru-RU" sz="2800" b="1" u="sng" dirty="0" smtClean="0"/>
              <a:t>Свойство </a:t>
            </a:r>
            <a:r>
              <a:rPr lang="ru-RU" sz="2800" b="1" dirty="0"/>
              <a:t>– это качество параметров объекта, т.е. внешние проявления того способа, с помощью которого получают знания об объекте. Свойства дают возможность описывать объекты системы. При этом они могут изменяться в результате функционирования системы</a:t>
            </a:r>
            <a:r>
              <a:rPr lang="ru-RU" sz="2800" dirty="0"/>
              <a:t>. </a:t>
            </a:r>
            <a:endParaRPr lang="ru-RU" sz="2800" dirty="0" smtClean="0"/>
          </a:p>
          <a:p>
            <a:r>
              <a:rPr lang="ru-RU" sz="2800" b="1" dirty="0" smtClean="0"/>
              <a:t>Свойства </a:t>
            </a:r>
            <a:r>
              <a:rPr lang="ru-RU" sz="2800" b="1" dirty="0"/>
              <a:t>– это внешние проявления того процесса, с помощью которого получается знание об объекте, ведется за ним наблюдение. Свойства обеспечивают возможность описывать объекты системы количественно, выражая их в единицах, имеющих определенную размерность.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983801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204</TotalTime>
  <Words>1800</Words>
  <Application>Microsoft Office PowerPoint</Application>
  <PresentationFormat>Экран (4:3)</PresentationFormat>
  <Paragraphs>92</Paragraphs>
  <Slides>23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4" baseType="lpstr">
      <vt:lpstr>Волна</vt:lpstr>
      <vt:lpstr> Тема 1. Основы теории систем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Основные свойства системы</vt:lpstr>
      <vt:lpstr>Презентация PowerPoint</vt:lpstr>
      <vt:lpstr>Презентация PowerPoint</vt:lpstr>
      <vt:lpstr>3 вопрос</vt:lpstr>
      <vt:lpstr>Презентация PowerPoint</vt:lpstr>
      <vt:lpstr>Презентация PowerPoint</vt:lpstr>
      <vt:lpstr> Типы структур: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Тема1. Нормы делового этикета и их значение в бизнесе. </dc:title>
  <dc:creator>122</dc:creator>
  <cp:lastModifiedBy>инна</cp:lastModifiedBy>
  <cp:revision>42</cp:revision>
  <dcterms:created xsi:type="dcterms:W3CDTF">2012-01-20T05:43:46Z</dcterms:created>
  <dcterms:modified xsi:type="dcterms:W3CDTF">2019-09-09T12:36:04Z</dcterms:modified>
</cp:coreProperties>
</file>